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75"/>
    <p:restoredTop sz="94663"/>
  </p:normalViewPr>
  <p:slideViewPr>
    <p:cSldViewPr snapToGrid="0" snapToObjects="1">
      <p:cViewPr varScale="1">
        <p:scale>
          <a:sx n="110" d="100"/>
          <a:sy n="110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6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09F-0B73-7048-8B6A-F4523D83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CB887-B159-7646-9551-21F78AF1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2DD8-7C0E-3D44-90F7-8FE8B2F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7196-4857-8543-81AB-830AC7EAD563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ED77-BA6E-AF42-A858-E0DA0B9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7134-D4E7-9648-8B8C-828E20E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B33-E818-4B4C-A421-83C01E9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538-DEE4-FB46-A473-C55A2A7A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9E4C-B728-E34F-967D-B14E0DB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F0C4F-EECF-0D46-905A-44BCC3F3292D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D8CE-405D-A747-8A74-C444DAFB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718B-5D16-034A-AED4-78F62F0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48B29-B633-744C-A9E8-312752FB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8268-2392-794C-8D22-F61598B6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3C56-1319-F243-976F-3E1186A3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C836-A275-2340-B26E-0267BDDB5728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A731-3CEA-CB47-B6B5-744534CE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1885-8D9B-1B48-A9D3-EC14420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2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D8A-D1B0-6B4C-96FE-49F10E8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2424-A3C1-C54F-9209-D9B1B129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AF36-1EF8-8F43-B043-EA6E7C6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8F53-DFC9-3348-B8C2-676F808DC27D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316B-08C6-E04C-9EFE-664A499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9A67-6131-B141-988D-DF04E7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6F6-F028-AB41-A916-E8E54957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AB8-8164-DC46-B0CC-159A5030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37CBF-A0E3-2E4C-8358-A8F8E0C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FEF16-C159-7847-9E2B-E40899717A02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31A5-2152-8446-BE08-947C002F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FB11-BAEE-2E48-A239-309F789B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BE8-2F44-8947-8439-FD92357C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B2B-8D70-B744-A9CF-3351A71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7E06-C964-FD47-8642-A57F0E8F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C1619-14FA-9F43-B955-A983B5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DEB18-4637-FD43-8E7D-F4293455F3E6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1660A-F323-1B40-B246-98B7B5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FFEF-836F-2F4F-BD6F-76902D3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29B2-2A10-9D43-AF47-A0595913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CB74-6142-714E-A532-5316324B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9A45C-E4BC-4D45-86E4-E4ADAF47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2EC0-E4D7-F046-8497-76EC505C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18B7-A0AD-164A-A33E-D440CAB15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95DED-B76F-CC48-B486-58123EAE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856C-89C9-3E48-9772-C1072B5C12EF}" type="datetime1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B6E6C-A497-344E-90A0-0114AF6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28550-DF06-234F-9A9C-594E0AD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E074-0C14-B449-B3A2-630B6D70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85375-040B-6B40-9946-39D93206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9BEC-E27D-2D40-9267-439B589CA460}" type="datetime1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5AE8B-759D-9145-B477-088DC208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DA44-3D92-EB46-9FD3-930F5DDC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EFDA-D75F-BC44-A774-F9553555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DC42-958E-1A4D-9589-4492C39F3C50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3D03-FC1D-D542-A4C9-A63D5C73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D93E-E030-4D46-8BA6-5527C091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B9-B255-B54F-B786-0093CEB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0854-2577-5341-A225-E8FDD6CC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28C1-F830-7A46-8669-0AD88036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1F42-CC57-9844-B1E3-F45A106C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DDD02-2145-7B43-ABE1-C0A0C6475E4E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A744E-6EA4-DD42-8441-2D05D3D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1290-DEFD-CC4D-AA76-ED081C77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BD2-F9DD-F74C-AB52-44EDEED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C1759-3637-2F4B-83BD-472807D42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5F51-DB2E-1C42-A020-9103ADC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1AD2-8813-1D43-81A5-A5472AE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E035-4E5F-9D44-A1B6-4FECC323AD7E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0AA6A-D755-BA43-9759-A2F567E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68F6-45CF-EF44-95AE-1CB6973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1D9A-EEDB-B741-ACB2-ABE9DD84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877EF-15A7-AF4D-913B-8334C25E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97B9-7551-1741-865B-536A0FAE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F338B-0D72-A84F-9F96-DA7039F80C01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295A-D9DE-974F-B73C-5904B476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2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C72D-0E06-D242-BFAE-8B09E0AF5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2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D49A-E2CF-BD4E-90E6-3363CCD15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Numerical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0E56D-CE03-B74B-98D1-7B303D4F2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Darrell Long</a:t>
            </a:r>
          </a:p>
          <a:p>
            <a:pPr algn="l"/>
            <a:r>
              <a:rPr lang="en-US" sz="2000" dirty="0"/>
              <a:t>CSE 13S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BD31A-AE17-C54D-BF98-7BABD991F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209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1A64DB-F3AB-C043-A3CE-E0129ED5A856}"/>
              </a:ext>
            </a:extLst>
          </p:cNvPr>
          <p:cNvSpPr txBox="1"/>
          <p:nvPr/>
        </p:nvSpPr>
        <p:spPr>
          <a:xfrm>
            <a:off x="4038600" y="5898756"/>
            <a:ext cx="228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Joseph-Louis Lagrange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162FB-B235-134C-B671-6324EC8C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317A7-8FCD-AF4A-BB92-3CA94500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5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3132BE-C7EC-D94C-A205-AA5E4361D8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</p:spPr>
            <p:txBody>
              <a:bodyPr anchor="b">
                <a:normAutofit/>
              </a:bodyPr>
              <a:lstStyle/>
              <a:p>
                <a:r>
                  <a:rPr lang="en-US" sz="4000"/>
                  <a:t>Computing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3132BE-C7EC-D94C-A205-AA5E4361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  <a:blipFill>
                <a:blip r:embed="rId2"/>
                <a:stretch>
                  <a:fillRect l="-239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3F3F-F49B-AB43-B967-DA662C779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584558"/>
                <a:ext cx="9013052" cy="370571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What do we know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?</a:t>
                </a:r>
              </a:p>
              <a:p>
                <a:pPr lvl="1"/>
                <a:r>
                  <a:rPr lang="en-US" sz="1800" dirty="0"/>
                  <a:t>It is:</a:t>
                </a:r>
              </a:p>
              <a:p>
                <a:pPr lvl="2"/>
                <a:r>
                  <a:rPr lang="en-US" sz="1800" dirty="0"/>
                  <a:t>Periodic on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[−2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/>
                  <a:t>, meaning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Infinitely differentiable, making a good candidate for a Taylor series. </a:t>
                </a:r>
              </a:p>
              <a:p>
                <a:pPr lvl="2"/>
                <a:endParaRPr lang="en-US" sz="1800" dirty="0"/>
              </a:p>
              <a:p>
                <a:r>
                  <a:rPr lang="en-US" sz="1800" dirty="0"/>
                  <a:t>Where shall we center it? How about right in the middle, at </a:t>
                </a:r>
                <a:r>
                  <a:rPr lang="en-US" sz="1800" i="1" dirty="0"/>
                  <a:t>zero</a:t>
                </a:r>
                <a:r>
                  <a:rPr lang="en-US" sz="18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120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5040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362880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39916800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endParaRPr lang="en-US" sz="1800" b="0" dirty="0"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ea typeface="Cambria Math" panose="02040503050406030204" pitchFamily="18" charset="0"/>
                  </a:rPr>
                  <a:t>Is that good enough?</a:t>
                </a:r>
              </a:p>
              <a:p>
                <a:pPr lvl="1"/>
                <a:r>
                  <a:rPr lang="en-US" sz="1800" b="0" dirty="0">
                    <a:ea typeface="Cambria Math" panose="02040503050406030204" pitchFamily="18" charset="0"/>
                  </a:rPr>
                  <a:t>It depends on how close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to zero.</a:t>
                </a:r>
              </a:p>
              <a:p>
                <a:pPr lvl="1"/>
                <a:r>
                  <a:rPr lang="en-US" sz="1800" dirty="0">
                    <a:ea typeface="Cambria Math" panose="02040503050406030204" pitchFamily="18" charset="0"/>
                  </a:rPr>
                  <a:t>In general, you will need more terms.</a:t>
                </a:r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3F3F-F49B-AB43-B967-DA662C779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584558"/>
                <a:ext cx="9013052" cy="3705717"/>
              </a:xfrm>
              <a:blipFill>
                <a:blip r:embed="rId3"/>
                <a:stretch>
                  <a:fillRect l="-563" t="-1718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D4B1A-FEDF-0447-8B80-0506E0C6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E7DBA-1983-624E-B8B0-97A20B65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767" y="6350238"/>
            <a:ext cx="365760" cy="365125"/>
          </a:xfrm>
          <a:prstGeom prst="ellipse">
            <a:avLst/>
          </a:prstGeom>
          <a:solidFill>
            <a:srgbClr val="595959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71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48A99-9AA0-1949-AD3A-28DE02F9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Computing the Terms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A419D3-D138-4C1E-8BA4-8F2EB826B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</a:rPr>
                  <a:t>We skip even numbered terms, and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The sign of the terms </a:t>
                </a:r>
                <a:r>
                  <a:rPr lang="en-US" sz="2000" i="1">
                    <a:solidFill>
                      <a:schemeClr val="bg1"/>
                    </a:solidFill>
                  </a:rPr>
                  <a:t>alternate</a:t>
                </a:r>
                <a:r>
                  <a:rPr lang="en-US" sz="200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Before computing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do not forget to remove extra factors of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How many terms do we need?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A419D3-D138-4C1E-8BA4-8F2EB826B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504" t="-1852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FB40FDFD-1768-C646-8119-B215882E6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61" y="2066163"/>
            <a:ext cx="7317244" cy="27256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6F47B-342F-DC46-BA80-7C52BFFE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2019 Darrell Long &amp;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75758-10D5-A749-86D3-AF22A5FC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68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0C15-4219-2B40-9B36-4B4A0F497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 err="1"/>
              <a:t>Padé</a:t>
            </a:r>
            <a:r>
              <a:rPr lang="en-US" dirty="0"/>
              <a:t> Approximants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FD0B0-0525-BE41-84D3-245A84DC9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88" y="2279018"/>
                <a:ext cx="6025532" cy="3865304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</a:rPr>
                  <a:t>A </a:t>
                </a:r>
                <a:r>
                  <a:rPr lang="en-US" sz="1800" i="1" dirty="0" err="1">
                    <a:latin typeface="Cambria Math" panose="02040503050406030204" pitchFamily="18" charset="0"/>
                  </a:rPr>
                  <a:t>Padé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Approximant </a:t>
                </a:r>
                <a:r>
                  <a:rPr lang="en-US" sz="1800" dirty="0">
                    <a:latin typeface="Cambria Math" panose="02040503050406030204" pitchFamily="18" charset="0"/>
                  </a:rPr>
                  <a:t>is the ratio of two polynomials that correspond to a series, but is easier to compute and fit better around </a:t>
                </a:r>
                <a:r>
                  <a:rPr lang="en-US" sz="1800">
                    <a:latin typeface="Cambria Math" panose="02040503050406030204" pitchFamily="18" charset="0"/>
                  </a:rPr>
                  <a:t>the center.</a:t>
                </a:r>
                <a:endParaRPr lang="en-US" sz="1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term Taylor series results in the </a:t>
                </a:r>
                <a:r>
                  <a:rPr lang="en-US" sz="1800" dirty="0" err="1">
                    <a:latin typeface="Cambria Math" panose="02040503050406030204" pitchFamily="18" charset="0"/>
                  </a:rPr>
                  <a:t>Padé</a:t>
                </a:r>
                <a:r>
                  <a:rPr lang="en-US" sz="1800" dirty="0">
                    <a:latin typeface="Cambria Math" panose="02040503050406030204" pitchFamily="18" charset="0"/>
                  </a:rPr>
                  <a:t> approximant: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72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(62077121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7479608290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242757835320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1727021696400)</m:t>
                    </m:r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=75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+5460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+166320</m:t>
                    </m:r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endParaRPr lang="en-US" sz="1800" dirty="0"/>
              </a:p>
              <a:p>
                <a:r>
                  <a:rPr lang="en-US" sz="2000" dirty="0"/>
                  <a:t>How do I find them?</a:t>
                </a:r>
              </a:p>
              <a:p>
                <a:pPr lvl="1"/>
                <a:r>
                  <a:rPr lang="en-US" sz="1600" dirty="0"/>
                  <a:t>Take a course on numerical methods.</a:t>
                </a:r>
              </a:p>
              <a:p>
                <a:pPr lvl="1"/>
                <a:r>
                  <a:rPr lang="en-US" sz="1600" dirty="0"/>
                  <a:t>Look them up in old books.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FD0B0-0525-BE41-84D3-245A84DC9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88" y="2279018"/>
                <a:ext cx="6025532" cy="3865304"/>
              </a:xfrm>
              <a:blipFill>
                <a:blip r:embed="rId2"/>
                <a:stretch>
                  <a:fillRect l="-630" t="-1634" b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6E8A8DA1-36D3-454C-B609-4457AC318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6214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93BA16-DC39-5341-81F4-9EC70FB78989}"/>
              </a:ext>
            </a:extLst>
          </p:cNvPr>
          <p:cNvSpPr txBox="1"/>
          <p:nvPr/>
        </p:nvSpPr>
        <p:spPr>
          <a:xfrm>
            <a:off x="9387390" y="5999357"/>
            <a:ext cx="1304692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Henri </a:t>
            </a:r>
            <a:r>
              <a:rPr lang="en-US" dirty="0" err="1"/>
              <a:t>Padé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67C55-C150-2444-969C-CE41F6CB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19BFE-3EA5-4C45-9D41-0F6811D7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81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BCE74-5DD5-7347-8FAF-6C1E809D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happens if the series converges too slowly?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42497-AA38-0A42-B657-4A8B0FAD5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Here is the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r>
                  <a:rPr lang="en-US" sz="2000" dirty="0"/>
                  <a:t>It converges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slowly unless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close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We can do a little algebra, and remember that: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But still, it will converge far too slowly. What can we do?</a:t>
                </a:r>
              </a:p>
              <a:p>
                <a:r>
                  <a:rPr lang="en-US" sz="2000" dirty="0"/>
                  <a:t>We recall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endParaRPr lang="en-US" sz="2000" b="0" dirty="0"/>
              </a:p>
              <a:p>
                <a:r>
                  <a:rPr lang="en-US" sz="2000" dirty="0"/>
                  <a:t>And so we will </a:t>
                </a:r>
                <a:r>
                  <a:rPr lang="en-US" sz="2000" i="1" dirty="0"/>
                  <a:t>invert</a:t>
                </a:r>
                <a:r>
                  <a:rPr lang="en-US" sz="2000" dirty="0"/>
                  <a:t> the exponential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42497-AA38-0A42-B657-4A8B0FAD5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90ECB-16F0-A045-AA28-CB6E4DFF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84D09-4381-C447-A794-0CA29E8C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09F3BD-E7F4-CA47-8C65-0922765CE3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using Newton’s Method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09F3BD-E7F4-CA47-8C65-0922765CE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0">
                <a:extLst>
                  <a:ext uri="{FF2B5EF4-FFF2-40B4-BE49-F238E27FC236}">
                    <a16:creationId xmlns:a16="http://schemas.microsoft.com/office/drawing/2014/main" id="{9ACA9783-16D9-4B63-B972-D64CED9AA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7757" y="1773816"/>
                <a:ext cx="5243454" cy="4145070"/>
              </a:xfrm>
            </p:spPr>
            <p:txBody>
              <a:bodyPr>
                <a:normAutofit/>
              </a:bodyPr>
              <a:lstStyle/>
              <a:p>
                <a:r>
                  <a:rPr lang="en-US" sz="2000" b="0" dirty="0">
                    <a:latin typeface="Cambria Math" panose="02040503050406030204" pitchFamily="18" charset="0"/>
                  </a:rPr>
                  <a:t>Newton’s formula provides a linear approximation </a:t>
                </a:r>
                <a:r>
                  <a:rPr lang="en-US" sz="2000" dirty="0">
                    <a:latin typeface="Cambria Math" panose="02040503050406030204" pitchFamily="18" charset="0"/>
                  </a:rPr>
                  <a:t>of the function.</a:t>
                </a:r>
              </a:p>
              <a:p>
                <a:r>
                  <a:rPr lang="en-US" sz="2000" b="0" dirty="0">
                    <a:latin typeface="Cambria Math" panose="02040503050406030204" pitchFamily="18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b="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r>
                  <a:rPr lang="en-US" sz="2000" b="0" dirty="0"/>
                  <a:t>We iterate this equation until our answer is </a:t>
                </a:r>
                <a:r>
                  <a:rPr lang="en-US" sz="2000" b="0" i="1" dirty="0"/>
                  <a:t>close</a:t>
                </a:r>
                <a:r>
                  <a:rPr lang="en-US" sz="2000" b="0" dirty="0"/>
                  <a:t> </a:t>
                </a:r>
                <a:r>
                  <a:rPr lang="en-US" sz="2000" b="0" i="1" dirty="0"/>
                  <a:t>enough</a:t>
                </a:r>
                <a:r>
                  <a:rPr lang="en-US" sz="2000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For details, ask your calculus professor!</a:t>
                </a:r>
              </a:p>
              <a:p>
                <a:pPr lvl="1"/>
                <a:r>
                  <a:rPr lang="en-US" sz="2000" dirty="0"/>
                  <a:t>You can get very deep very quickly!</a:t>
                </a:r>
              </a:p>
            </p:txBody>
          </p:sp>
        </mc:Choice>
        <mc:Fallback xmlns="">
          <p:sp>
            <p:nvSpPr>
              <p:cNvPr id="59" name="Content Placeholder 20">
                <a:extLst>
                  <a:ext uri="{FF2B5EF4-FFF2-40B4-BE49-F238E27FC236}">
                    <a16:creationId xmlns:a16="http://schemas.microsoft.com/office/drawing/2014/main" id="{9ACA9783-16D9-4B63-B972-D64CED9AA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7757" y="1773816"/>
                <a:ext cx="5243454" cy="4145070"/>
              </a:xfrm>
              <a:blipFill>
                <a:blip r:embed="rId3"/>
                <a:stretch>
                  <a:fillRect l="-966" t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7C5360B1-41BB-9343-A5EA-199A78570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305" y="1773816"/>
            <a:ext cx="6597355" cy="333166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311A-832D-A04A-8622-E6E16250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8D069-8110-244D-8AE4-A8D437CA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6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88D528-546D-8646-B693-1864644652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using a Newton Iterate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88D528-546D-8646-B693-186464465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5EE8-20D9-BF44-989A-89DE9A5A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Sir Isaac Newton comes to the rescue again.</a:t>
                </a:r>
              </a:p>
              <a:p>
                <a:r>
                  <a:rPr lang="en-US" sz="2000" dirty="0"/>
                  <a:t>We use this iterate: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As before, we iterate until the approximation is </a:t>
                </a:r>
                <a:r>
                  <a:rPr lang="en-US" sz="2000" i="1" dirty="0"/>
                  <a:t>good enough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5EE8-20D9-BF44-989A-89DE9A5A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3"/>
                <a:stretch>
                  <a:fillRect l="-1026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B74F26-99A4-A742-B1DA-0BD6FD3E5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133" y="1777140"/>
            <a:ext cx="6816938" cy="4175374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23B544B-E72E-8C46-A0F3-B91C1312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418" y="4408618"/>
            <a:ext cx="1454524" cy="200112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FB268-FE78-C342-804C-AB3135C3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47DE3-DAB0-2B4B-9B84-331B1AFC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5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8DC0-D4D3-9A4D-8B18-581F2115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What do we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5ECA1-C5D8-EE46-A501-3548E8708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Floating point numbers are </a:t>
            </a:r>
            <a:r>
              <a:rPr lang="en-US" sz="1800" i="1" dirty="0"/>
              <a:t>not</a:t>
            </a:r>
            <a:r>
              <a:rPr lang="en-US" sz="1800" dirty="0"/>
              <a:t> real numbers.</a:t>
            </a:r>
          </a:p>
          <a:p>
            <a:r>
              <a:rPr lang="en-US" sz="1800" dirty="0"/>
              <a:t>We need to take care when working with floating point </a:t>
            </a:r>
            <a:r>
              <a:rPr lang="en-US" sz="1800"/>
              <a:t>numbers due </a:t>
            </a:r>
            <a:r>
              <a:rPr lang="en-US" sz="1800" dirty="0"/>
              <a:t>to limited precision.</a:t>
            </a:r>
          </a:p>
          <a:p>
            <a:pPr lvl="1"/>
            <a:r>
              <a:rPr lang="en-US" sz="1800" dirty="0"/>
              <a:t>For example, subtracting two numbers of very different magnitudes can lose precision.</a:t>
            </a:r>
          </a:p>
          <a:p>
            <a:pPr lvl="1"/>
            <a:endParaRPr lang="en-US" sz="1800" dirty="0"/>
          </a:p>
          <a:p>
            <a:r>
              <a:rPr lang="en-US" sz="1800" dirty="0"/>
              <a:t>A Taylor series can approximate an infinitely differentiable function to arbitrary precision, but:</a:t>
            </a:r>
          </a:p>
          <a:p>
            <a:pPr lvl="1"/>
            <a:r>
              <a:rPr lang="en-US" sz="1800" dirty="0"/>
              <a:t>Often the series converges too slowly to be useful.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1209A3E3-39F7-254C-84EE-DDA8BA96A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32" r="17634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B5192-1ED8-7644-86B0-E6C4E637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4F98-9232-5041-B4D8-D3DB1764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4D17-1BEA-3E44-808C-B8D9C78D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What should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01CC-17F8-D240-98F6-C1DED4E0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24" y="2279017"/>
            <a:ext cx="5609220" cy="3775657"/>
          </a:xfrm>
        </p:spPr>
        <p:txBody>
          <a:bodyPr anchor="t">
            <a:normAutofit/>
          </a:bodyPr>
          <a:lstStyle/>
          <a:p>
            <a:r>
              <a:rPr lang="en-US" sz="2000" dirty="0"/>
              <a:t>Use a good library when you can.</a:t>
            </a:r>
          </a:p>
          <a:p>
            <a:r>
              <a:rPr lang="en-US" sz="2000" dirty="0"/>
              <a:t>Be cognizant of the difference between floating point and real numbers.</a:t>
            </a:r>
          </a:p>
          <a:p>
            <a:pPr lvl="1"/>
            <a:r>
              <a:rPr lang="en-US" sz="2000" i="1" dirty="0"/>
              <a:t>Real</a:t>
            </a:r>
            <a:r>
              <a:rPr lang="en-US" sz="2000" dirty="0"/>
              <a:t> numbers are </a:t>
            </a:r>
            <a:r>
              <a:rPr lang="en-US" sz="2000" i="1" dirty="0"/>
              <a:t>all</a:t>
            </a:r>
            <a:r>
              <a:rPr lang="en-US" sz="2000" dirty="0"/>
              <a:t> of the numbers, </a:t>
            </a:r>
            <a:r>
              <a:rPr lang="en-US" sz="2000" i="1" dirty="0"/>
              <a:t>rational</a:t>
            </a:r>
            <a:r>
              <a:rPr lang="en-US" sz="2000" dirty="0"/>
              <a:t> numbers are a subset of the reals, and </a:t>
            </a:r>
            <a:r>
              <a:rPr lang="en-US" sz="2000" i="1" dirty="0"/>
              <a:t>floating point </a:t>
            </a:r>
            <a:r>
              <a:rPr lang="en-US" sz="2000" dirty="0"/>
              <a:t>numbers are a subset of the </a:t>
            </a:r>
            <a:r>
              <a:rPr lang="en-US" sz="2000" dirty="0" err="1"/>
              <a:t>rationals</a:t>
            </a:r>
            <a:r>
              <a:rPr lang="en-US" sz="2000" dirty="0"/>
              <a:t>.</a:t>
            </a:r>
          </a:p>
          <a:p>
            <a:r>
              <a:rPr lang="en-US" sz="2000" dirty="0"/>
              <a:t>If you forget that they are different, you </a:t>
            </a:r>
            <a:r>
              <a:rPr lang="en-US" sz="2000" i="1" dirty="0"/>
              <a:t>will</a:t>
            </a:r>
            <a:r>
              <a:rPr lang="en-US" sz="2000" dirty="0"/>
              <a:t> get incorrect answers.</a:t>
            </a:r>
          </a:p>
          <a:p>
            <a:r>
              <a:rPr lang="en-US" sz="2000" dirty="0"/>
              <a:t>Understand that all of the special functions we have discussed are </a:t>
            </a:r>
            <a:r>
              <a:rPr lang="en-US" sz="2000" i="1" dirty="0"/>
              <a:t>approximations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92A95-A85A-B44C-869A-94F46238B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4" r="2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C352D-0F4E-1F41-8070-BD1B348D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A41CE-5483-A84A-8BED-6A5DA131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36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577CD-4FF9-DF4B-BB7D-A9342B6F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Basic Arithmetic Operations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E3EDC-2017-D941-8F47-926DA7C1E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Computers can only do basic operations such as </a:t>
            </a:r>
            <a:r>
              <a:rPr lang="en-US" sz="2200" i="1" dirty="0"/>
              <a:t>addition</a:t>
            </a:r>
            <a:r>
              <a:rPr lang="en-US" sz="2200" dirty="0"/>
              <a:t>, </a:t>
            </a:r>
            <a:r>
              <a:rPr lang="en-US" sz="2200" i="1" dirty="0"/>
              <a:t>subtraction</a:t>
            </a:r>
            <a:r>
              <a:rPr lang="en-US" sz="2200" dirty="0"/>
              <a:t>, </a:t>
            </a:r>
            <a:r>
              <a:rPr lang="en-US" sz="2200" i="1" dirty="0"/>
              <a:t>multiplication</a:t>
            </a:r>
            <a:r>
              <a:rPr lang="en-US" sz="2200" dirty="0"/>
              <a:t> and </a:t>
            </a:r>
            <a:r>
              <a:rPr lang="en-US" sz="2200" i="1" dirty="0"/>
              <a:t>division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Multiplication is </a:t>
            </a:r>
            <a:r>
              <a:rPr lang="en-US" sz="2200" i="1" dirty="0"/>
              <a:t>shift</a:t>
            </a:r>
            <a:r>
              <a:rPr lang="en-US" sz="2200" dirty="0"/>
              <a:t> and </a:t>
            </a:r>
            <a:r>
              <a:rPr lang="en-US" sz="2200" i="1" dirty="0"/>
              <a:t>addition</a:t>
            </a:r>
            <a:r>
              <a:rPr lang="en-US" sz="2200" dirty="0"/>
              <a:t>,</a:t>
            </a:r>
          </a:p>
          <a:p>
            <a:pPr lvl="1"/>
            <a:r>
              <a:rPr lang="en-US" sz="2200" dirty="0"/>
              <a:t>Division is </a:t>
            </a:r>
            <a:r>
              <a:rPr lang="en-US" sz="2200" i="1" dirty="0"/>
              <a:t>shift</a:t>
            </a:r>
            <a:r>
              <a:rPr lang="en-US" sz="2200" dirty="0"/>
              <a:t> and </a:t>
            </a:r>
            <a:r>
              <a:rPr lang="en-US" sz="2200" i="1" dirty="0"/>
              <a:t>subtraction</a:t>
            </a:r>
            <a:r>
              <a:rPr lang="en-US" sz="2200" dirty="0"/>
              <a:t>,</a:t>
            </a:r>
          </a:p>
          <a:p>
            <a:pPr lvl="1"/>
            <a:r>
              <a:rPr lang="en-US" sz="2200" dirty="0"/>
              <a:t>Addition is little more than </a:t>
            </a:r>
            <a:r>
              <a:rPr lang="en-US" sz="2200" i="1" dirty="0"/>
              <a:t>exclusive-</a:t>
            </a:r>
            <a:r>
              <a:rPr lang="en-US" sz="2200" i="1" dirty="0" err="1"/>
              <a:t>xor</a:t>
            </a:r>
            <a:endParaRPr lang="en-US" sz="2200" i="1" dirty="0"/>
          </a:p>
          <a:p>
            <a:r>
              <a:rPr lang="en-US" sz="2200" dirty="0"/>
              <a:t>What about trigonometric functions?</a:t>
            </a:r>
          </a:p>
          <a:p>
            <a:pPr lvl="1"/>
            <a:r>
              <a:rPr lang="en-US" sz="2200" dirty="0"/>
              <a:t>Some processors do them internally, but they are still using the basic operations.</a:t>
            </a:r>
          </a:p>
          <a:p>
            <a:r>
              <a:rPr lang="en-US" sz="2200" dirty="0"/>
              <a:t>What about integrals? What about transforms? What about …?</a:t>
            </a:r>
          </a:p>
          <a:p>
            <a:pPr lvl="1"/>
            <a:r>
              <a:rPr lang="en-US" sz="2200" dirty="0"/>
              <a:t>These are in the realm of </a:t>
            </a:r>
            <a:r>
              <a:rPr lang="en-US" sz="2200" i="1" dirty="0"/>
              <a:t>numerical methods</a:t>
            </a:r>
            <a:r>
              <a:rPr lang="en-US" sz="22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0FCA7-C583-4948-A843-34AF5647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0B26F-0E41-4645-AE4F-0D883A96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7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67E56-9199-7845-B21A-37222E09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Absolute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9862-61A8-F240-A3B4-70576344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That’s an easy one: abs(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) = if 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 &lt; 0 then –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 else 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Should I just write the code?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depends… Most mathematical libraries have families of absolute value functions that depend on the data type.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may be faster to let the compiler or the mathematics library do it, since as in the case of floating point it may be just clearing a bit.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6CEC6-BB39-6548-8B81-0798A73C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262372"/>
            <a:ext cx="6250769" cy="41723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85F4-AA88-F544-81C6-992DF33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3194" y="6491260"/>
            <a:ext cx="4114800" cy="365125"/>
          </a:xfrm>
        </p:spPr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24355-4F66-3742-AD7D-1BDE670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69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37B05-EDAD-A34B-8B39-BA9858ED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the man page!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A7AF47-AE90-374C-82CD-C30F4B79A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968" y="1016805"/>
            <a:ext cx="8108218" cy="48243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2D4F2-4914-BB42-B2EA-323CA352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4EBF1-2D3E-3841-A567-144EAA15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80B56-65ED-9443-A2F6-F556F805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Can I just use the library?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8D34A-74B1-FC4C-AA1D-6834D7179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3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46D3-88F0-3A49-A6B7-1DEC14CD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In general, yes, it is best to use the library.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The library should be designed to be: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Careful with numerical precision,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Fast, and portable.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That being said, it is important for you to have some understanding of what goes into implementing mathematical functions.</a:t>
            </a:r>
          </a:p>
          <a:p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Remember: </a:t>
            </a:r>
            <a:r>
              <a:rPr lang="en-US" sz="1900" i="1" dirty="0">
                <a:solidFill>
                  <a:srgbClr val="FFFFFF"/>
                </a:solidFill>
              </a:rPr>
              <a:t>There is no magic</a:t>
            </a:r>
            <a:r>
              <a:rPr lang="en-US" sz="1900" dirty="0">
                <a:solidFill>
                  <a:srgbClr val="FFFFFF"/>
                </a:solidFill>
              </a:rPr>
              <a:t>!</a:t>
            </a:r>
          </a:p>
          <a:p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C4E53-E91F-374C-9B51-0FD11984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34D54-4320-5A45-80AF-32907B41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0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B7AF89-D901-6A43-AEE1-C57EF283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Trigonometric Functions</a:t>
            </a:r>
          </a:p>
        </p:txBody>
      </p:sp>
      <p:pic>
        <p:nvPicPr>
          <p:cNvPr id="21" name="Content Placeholder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C9129BB9-034F-124C-84B4-16D78A340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1021946"/>
            <a:ext cx="3425609" cy="2569206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FD04401B-4756-7641-B9BE-7E8D2DF8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619885"/>
            <a:ext cx="3433324" cy="137332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19" descr="A picture containing outdoor object, dark, black&#10;&#10;Description automatically generated">
            <a:extLst>
              <a:ext uri="{FF2B5EF4-FFF2-40B4-BE49-F238E27FC236}">
                <a16:creationId xmlns:a16="http://schemas.microsoft.com/office/drawing/2014/main" id="{FD7265DF-90BE-0241-B5FC-B78C502A88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D3627D-3993-FC45-B5FB-02C69097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2019 Darrell Long &amp; the University of California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35D91-61BA-C048-A13B-2FF7CE45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7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88CD-2793-9A40-BD77-9B18B68B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C7D47BC-9B2A-445B-9682-5A31DCCFA7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800"/>
                  <a:t>If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a real or complex valued function, and it is infinitely differentiable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sz="1800"/>
              </a:p>
              <a:p>
                <a:pPr lvl="1"/>
                <a:endParaRPr lang="en-US" sz="1800"/>
              </a:p>
              <a:p>
                <a:r>
                  <a:rPr lang="en-US" sz="1800"/>
                  <a:t>For example,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800"/>
                  <a:t> centered at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endParaRPr lang="en-US" sz="180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+…,  −∞&lt;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sz="180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C7D47BC-9B2A-445B-9682-5A31DCCFA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718" t="-1124" r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n old photo of a person&#10;&#10;Description automatically generated">
            <a:extLst>
              <a:ext uri="{FF2B5EF4-FFF2-40B4-BE49-F238E27FC236}">
                <a16:creationId xmlns:a16="http://schemas.microsoft.com/office/drawing/2014/main" id="{2B7DD195-501F-174A-AC34-FA6DD88A10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-1" b="7514"/>
          <a:stretch/>
        </p:blipFill>
        <p:spPr>
          <a:xfrm>
            <a:off x="6750141" y="5736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E9872-F11C-0F43-A2DE-CA126B1D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2019 Darrell Long &amp;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E3665-959F-0648-85F0-022E3F30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007D034-B69E-A742-8D96-D676D6BE536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B8691-FA78-DF4C-B8A8-2B97669AA249}"/>
              </a:ext>
            </a:extLst>
          </p:cNvPr>
          <p:cNvSpPr txBox="1"/>
          <p:nvPr/>
        </p:nvSpPr>
        <p:spPr>
          <a:xfrm>
            <a:off x="6340839" y="765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EDB5C-F306-1A44-9E7F-DA99571AF740}"/>
              </a:ext>
            </a:extLst>
          </p:cNvPr>
          <p:cNvSpPr txBox="1"/>
          <p:nvPr/>
        </p:nvSpPr>
        <p:spPr>
          <a:xfrm>
            <a:off x="7018643" y="5420567"/>
            <a:ext cx="134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Brook Taylor</a:t>
            </a:r>
          </a:p>
        </p:txBody>
      </p:sp>
    </p:spTree>
    <p:extLst>
      <p:ext uri="{BB962C8B-B14F-4D97-AF65-F5344CB8AC3E}">
        <p14:creationId xmlns:p14="http://schemas.microsoft.com/office/powerpoint/2010/main" val="115527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3FA9B-DF51-C045-9400-24021F2F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Increasingly Better 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DD38-0B82-7A48-8E8C-51BB424A3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Each derivative adds a term to the approximating polynomial.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25660AD-3ABE-F543-AC39-7E37D6EBF0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E67A-75FB-E442-B1BD-4EBF9993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C5BBA-11F1-A146-AD63-ADD8FE3E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5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09FE971-6B18-0543-9E08-79297029E4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</a:rPr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09FE971-6B18-0543-9E08-79297029E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280B93F-4370-4215-BD2E-2D89062AD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!&gt; 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, eventually (when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gets large enough), so: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0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gets smaller with each step (again, eventually)</a:t>
                </a:r>
              </a:p>
              <a:p>
                <a:pPr lvl="1"/>
                <a:r>
                  <a:rPr lang="en-US" sz="2000">
                    <a:solidFill>
                      <a:schemeClr val="bg1"/>
                    </a:solidFill>
                  </a:rPr>
                  <a:t>We can stop when it gets small enough that it is “good enough” for our computation.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280B93F-4370-4215-BD2E-2D89062AD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3"/>
                <a:stretch>
                  <a:fillRect l="-1504" t="-1481" r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93C4CFB-B2DF-0F4D-9AF6-55360E41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01" y="1957660"/>
            <a:ext cx="7221302" cy="29426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6124DD-3DEB-CD40-B817-B31D1F1C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2019 Darrell Long &amp; the University of California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18DBD-DF58-6F45-8473-65A7F9C2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156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1124</Words>
  <Application>Microsoft Office PowerPoint</Application>
  <PresentationFormat>Widescreen</PresentationFormat>
  <Paragraphs>142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Numerical Computation</vt:lpstr>
      <vt:lpstr>Basic Arithmetic Operations</vt:lpstr>
      <vt:lpstr>Absolute Value</vt:lpstr>
      <vt:lpstr>Check the man page!</vt:lpstr>
      <vt:lpstr>Can I just use the library?</vt:lpstr>
      <vt:lpstr>Trigonometric Functions</vt:lpstr>
      <vt:lpstr>Taylor Series</vt:lpstr>
      <vt:lpstr>Increasingly Better Approximations</vt:lpstr>
      <vt:lpstr>Computing e^x</vt:lpstr>
      <vt:lpstr>Computing sin⁡(x)</vt:lpstr>
      <vt:lpstr>Computing the Terms </vt:lpstr>
      <vt:lpstr>Padé Approximants</vt:lpstr>
      <vt:lpstr>What happens if the series converges too slowly?</vt:lpstr>
      <vt:lpstr>log⁡(x) using Newton’s Method</vt:lpstr>
      <vt:lpstr>√n using a Newton Iterate</vt:lpstr>
      <vt:lpstr>What do we know?</vt:lpstr>
      <vt:lpstr>What should we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Computation</dc:title>
  <dc:creator>Darrell Long</dc:creator>
  <cp:lastModifiedBy>Darrell Long</cp:lastModifiedBy>
  <cp:revision>3</cp:revision>
  <dcterms:created xsi:type="dcterms:W3CDTF">2019-07-06T03:04:39Z</dcterms:created>
  <dcterms:modified xsi:type="dcterms:W3CDTF">2019-09-26T05:55:44Z</dcterms:modified>
</cp:coreProperties>
</file>